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8" r:id="rId2"/>
    <p:sldId id="259" r:id="rId3"/>
    <p:sldId id="260" r:id="rId4"/>
    <p:sldId id="270" r:id="rId5"/>
    <p:sldId id="262" r:id="rId6"/>
    <p:sldId id="264" r:id="rId7"/>
    <p:sldId id="266" r:id="rId8"/>
    <p:sldId id="257" r:id="rId9"/>
    <p:sldId id="268" r:id="rId10"/>
    <p:sldId id="265" r:id="rId11"/>
    <p:sldId id="267" r:id="rId12"/>
    <p:sldId id="261" r:id="rId13"/>
    <p:sldId id="269" r:id="rId14"/>
    <p:sldId id="272" r:id="rId15"/>
    <p:sldId id="275" r:id="rId16"/>
    <p:sldId id="274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2030A-692A-4F4D-886A-AD6B41320BAA}" type="datetimeFigureOut">
              <a:rPr lang="pt-PT" smtClean="0"/>
              <a:t>14/03/2023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32D6E-8BB0-4D89-9E78-A81E70EE60E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376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5F347-A81E-4D11-89A7-A2D5070746B1}" type="datetime1">
              <a:rPr lang="pt-PT" smtClean="0"/>
              <a:t>14/03/2023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06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3D36-99B9-4277-8970-14C7D2F43139}" type="datetime1">
              <a:rPr lang="pt-PT" smtClean="0"/>
              <a:t>14/03/2023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21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DF4BC-BCB8-48C5-BCB5-CE46CEB835B1}" type="datetime1">
              <a:rPr lang="pt-PT" smtClean="0"/>
              <a:t>14/03/2023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43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2C87-AD59-4CF9-BC25-44AB79294ABF}" type="datetime1">
              <a:rPr lang="pt-PT" smtClean="0"/>
              <a:t>14/03/2023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529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6FABB-43E5-4D14-8947-29783150C6FF}" type="datetime1">
              <a:rPr lang="pt-PT" smtClean="0"/>
              <a:t>14/03/2023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5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A511E-39EA-4894-8373-A253DB1A2587}" type="datetime1">
              <a:rPr lang="pt-PT" smtClean="0"/>
              <a:t>14/03/2023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72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EFEE1-9D07-4A4F-B8F1-38C036B4B559}" type="datetime1">
              <a:rPr lang="pt-PT" smtClean="0"/>
              <a:t>14/03/2023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26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8C3CD-6E23-41A6-91E4-FFB48909BCF5}" type="datetime1">
              <a:rPr lang="pt-PT" smtClean="0"/>
              <a:t>14/03/2023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84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FF92-D450-4351-8397-91EDD0FB9926}" type="datetime1">
              <a:rPr lang="pt-PT" smtClean="0"/>
              <a:t>14/03/2023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211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96117-F188-4621-B801-DB8638036825}" type="datetime1">
              <a:rPr lang="pt-PT" smtClean="0"/>
              <a:t>14/03/2023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28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4F3C02E-629B-4DFE-B925-19EBEA2E5094}" type="datetime1">
              <a:rPr lang="pt-PT" smtClean="0"/>
              <a:t>14/03/2023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14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B8F84-9F5B-4027-911A-06C50F62180A}" type="datetime1">
              <a:rPr lang="pt-PT" smtClean="0"/>
              <a:t>14/03/2023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C183FF2-A252-4386-96D6-EE711066595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64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9CC183-6B35-811E-6414-1A4B6CFA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76053"/>
            <a:ext cx="9405891" cy="100299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PT" dirty="0" err="1"/>
              <a:t>Human-computer</a:t>
            </a:r>
            <a:r>
              <a:rPr lang="pt-PT" dirty="0"/>
              <a:t> </a:t>
            </a:r>
            <a:r>
              <a:rPr lang="pt-PT" dirty="0" err="1"/>
              <a:t>Interaction</a:t>
            </a:r>
            <a:br>
              <a:rPr lang="pt-PT" dirty="0"/>
            </a:br>
            <a:r>
              <a:rPr lang="pt-PT" dirty="0"/>
              <a:t>Project 1 – caixa econômica federal</a:t>
            </a:r>
            <a:br>
              <a:rPr lang="pt-PT" dirty="0"/>
            </a:br>
            <a:r>
              <a:rPr lang="pt-PT" dirty="0"/>
              <a:t>p3 – 14/03/2023</a:t>
            </a:r>
          </a:p>
        </p:txBody>
      </p:sp>
      <p:sp>
        <p:nvSpPr>
          <p:cNvPr id="35" name="Marcador de Posição de Conteúdo 2">
            <a:extLst>
              <a:ext uri="{FF2B5EF4-FFF2-40B4-BE49-F238E27FC236}">
                <a16:creationId xmlns:a16="http://schemas.microsoft.com/office/drawing/2014/main" id="{3ABB9103-A7D2-C100-D119-962EA27CD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464991"/>
            <a:ext cx="9405891" cy="2403571"/>
          </a:xfrm>
        </p:spPr>
        <p:txBody>
          <a:bodyPr>
            <a:normAutofit/>
          </a:bodyPr>
          <a:lstStyle/>
          <a:p>
            <a:r>
              <a:rPr lang="pt-PT" dirty="0"/>
              <a:t>Bruno </a:t>
            </a:r>
            <a:r>
              <a:rPr lang="pt-PT" dirty="0" err="1"/>
              <a:t>Acioli</a:t>
            </a:r>
            <a:r>
              <a:rPr lang="pt-PT" dirty="0"/>
              <a:t> – 101077</a:t>
            </a:r>
          </a:p>
          <a:p>
            <a:r>
              <a:rPr lang="pt-PT" dirty="0"/>
              <a:t>Marco Magalhães – 101061</a:t>
            </a:r>
          </a:p>
          <a:p>
            <a:r>
              <a:rPr lang="pt-PT" dirty="0"/>
              <a:t>Patrícia Cardoso - 103243</a:t>
            </a:r>
          </a:p>
        </p:txBody>
      </p:sp>
      <p:pic>
        <p:nvPicPr>
          <p:cNvPr id="36" name="Picture 17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6780D8B-0F46-2195-DBCE-75EA96A0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4236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2AD00-E993-BB85-0085-54D32814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sz="2400" dirty="0"/>
              <a:t>Access Internet </a:t>
            </a:r>
            <a:r>
              <a:rPr lang="pt-PT" sz="2400" dirty="0" err="1"/>
              <a:t>Banking</a:t>
            </a:r>
            <a:br>
              <a:rPr lang="pt-PT" sz="2400" dirty="0"/>
            </a:br>
            <a:br>
              <a:rPr lang="pt-PT" sz="2400" dirty="0"/>
            </a:br>
            <a:r>
              <a:rPr lang="pt-PT" sz="1100" dirty="0" err="1"/>
              <a:t>Principle</a:t>
            </a:r>
            <a:r>
              <a:rPr lang="pt-PT" sz="1100" dirty="0"/>
              <a:t>: </a:t>
            </a:r>
            <a:r>
              <a:rPr lang="en-US" sz="1100" dirty="0"/>
              <a:t>Help users recognize, diagnose, and recover from errors</a:t>
            </a:r>
            <a:br>
              <a:rPr lang="en-US" sz="1100" dirty="0"/>
            </a:br>
            <a:r>
              <a:rPr lang="en-US" sz="1100" dirty="0"/>
              <a:t>Median: 4</a:t>
            </a:r>
            <a:br>
              <a:rPr lang="en-US" sz="1100" dirty="0"/>
            </a:br>
            <a:endParaRPr lang="pt-PT" sz="2400" dirty="0"/>
          </a:p>
        </p:txBody>
      </p:sp>
      <p:pic>
        <p:nvPicPr>
          <p:cNvPr id="13" name="Gravação de Ecrã 12">
            <a:hlinkClick r:id="" action="ppaction://media"/>
            <a:extLst>
              <a:ext uri="{FF2B5EF4-FFF2-40B4-BE49-F238E27FC236}">
                <a16:creationId xmlns:a16="http://schemas.microsoft.com/office/drawing/2014/main" id="{6DC55FDC-ADA3-8E24-A51F-C6A32A6BED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113" y="2016125"/>
            <a:ext cx="6132512" cy="3449638"/>
          </a:xfr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20D2941-4182-1106-3E60-FC5DC08A2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800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79"/>
    </mc:Choice>
    <mc:Fallback xmlns="">
      <p:transition spd="slow" advTm="16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42ED2-D4C5-4392-712F-71354374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sz="2800" dirty="0"/>
              <a:t>SEARCH ON DOWNLOAD PAGE</a:t>
            </a:r>
            <a:br>
              <a:rPr lang="pt-PT" sz="2800" dirty="0"/>
            </a:br>
            <a:br>
              <a:rPr lang="pt-PT" sz="1200" dirty="0"/>
            </a:br>
            <a:r>
              <a:rPr lang="pt-PT" sz="1100" dirty="0" err="1"/>
              <a:t>principle</a:t>
            </a:r>
            <a:r>
              <a:rPr lang="pt-PT" sz="1100" dirty="0"/>
              <a:t>: </a:t>
            </a:r>
            <a:r>
              <a:rPr lang="pt-PT" sz="1100" dirty="0" err="1"/>
              <a:t>Consistency</a:t>
            </a:r>
            <a:r>
              <a:rPr lang="pt-PT" sz="1100" dirty="0"/>
              <a:t> </a:t>
            </a:r>
            <a:r>
              <a:rPr lang="pt-PT" sz="1100" dirty="0" err="1"/>
              <a:t>and</a:t>
            </a:r>
            <a:r>
              <a:rPr lang="pt-PT" sz="1100" dirty="0"/>
              <a:t> standards</a:t>
            </a:r>
            <a:br>
              <a:rPr lang="pt-PT" sz="1100" dirty="0"/>
            </a:br>
            <a:br>
              <a:rPr lang="pt-PT" sz="1100" dirty="0"/>
            </a:br>
            <a:r>
              <a:rPr lang="pt-PT" sz="1100" dirty="0" err="1"/>
              <a:t>median</a:t>
            </a:r>
            <a:r>
              <a:rPr lang="pt-PT" sz="1100" dirty="0"/>
              <a:t>: 3</a:t>
            </a:r>
            <a:endParaRPr lang="pt-PT" sz="2800" dirty="0"/>
          </a:p>
        </p:txBody>
      </p:sp>
      <p:pic>
        <p:nvPicPr>
          <p:cNvPr id="7" name="Gravação de Ecrã 6">
            <a:hlinkClick r:id="" action="ppaction://media"/>
            <a:extLst>
              <a:ext uri="{FF2B5EF4-FFF2-40B4-BE49-F238E27FC236}">
                <a16:creationId xmlns:a16="http://schemas.microsoft.com/office/drawing/2014/main" id="{9DE5CA4A-54B1-DD7D-26EE-8426C95CD2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113" y="2016125"/>
            <a:ext cx="6132512" cy="3449638"/>
          </a:xfr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137C73E-51EE-93D0-B79C-044F1C05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65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64"/>
    </mc:Choice>
    <mc:Fallback xmlns="">
      <p:transition spd="slow" advTm="23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19A89-EF79-FEFC-DEE2-B2BECA28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sz="2800" dirty="0" err="1"/>
              <a:t>Computer</a:t>
            </a:r>
            <a:r>
              <a:rPr lang="pt-PT" sz="2800" dirty="0"/>
              <a:t> </a:t>
            </a:r>
            <a:r>
              <a:rPr lang="pt-PT" sz="2800" dirty="0" err="1"/>
              <a:t>registration</a:t>
            </a:r>
            <a:br>
              <a:rPr lang="pt-PT" sz="2800" dirty="0"/>
            </a:br>
            <a:br>
              <a:rPr lang="pt-PT" sz="2800" dirty="0"/>
            </a:br>
            <a:r>
              <a:rPr lang="pt-PT" sz="1200" dirty="0"/>
              <a:t>PRINCIPLE: </a:t>
            </a:r>
            <a:r>
              <a:rPr lang="pt-PT" sz="1200" dirty="0" err="1"/>
              <a:t>Visibility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System</a:t>
            </a:r>
            <a:r>
              <a:rPr lang="pt-PT" sz="1200" dirty="0"/>
              <a:t> Status</a:t>
            </a:r>
            <a:br>
              <a:rPr lang="pt-PT" sz="1200" dirty="0"/>
            </a:br>
            <a:r>
              <a:rPr lang="pt-PT" sz="1200" dirty="0"/>
              <a:t>MEDIAN : 2</a:t>
            </a:r>
            <a:br>
              <a:rPr lang="pt-PT" sz="1200" dirty="0"/>
            </a:br>
            <a:br>
              <a:rPr lang="pt-PT" sz="2800" dirty="0"/>
            </a:br>
            <a:br>
              <a:rPr lang="pt-PT" sz="2800" dirty="0"/>
            </a:br>
            <a:endParaRPr lang="pt-PT" sz="2800" dirty="0"/>
          </a:p>
        </p:txBody>
      </p:sp>
      <p:pic>
        <p:nvPicPr>
          <p:cNvPr id="7" name="Gravação de Ecrã 6">
            <a:hlinkClick r:id="" action="ppaction://media"/>
            <a:extLst>
              <a:ext uri="{FF2B5EF4-FFF2-40B4-BE49-F238E27FC236}">
                <a16:creationId xmlns:a16="http://schemas.microsoft.com/office/drawing/2014/main" id="{D5FA5727-7063-3884-AB77-52CAFB1BF0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113" y="2016125"/>
            <a:ext cx="6132512" cy="3449638"/>
          </a:xfr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DC15FEB-F544-9125-DDB5-CEA5E393D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767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6"/>
    </mc:Choice>
    <mc:Fallback xmlns="">
      <p:transition spd="slow" advTm="24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E9F9D-6DC2-897F-9B60-0B6EEBAA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Streamlined</a:t>
            </a:r>
            <a:r>
              <a:rPr lang="pt-PT" dirty="0"/>
              <a:t> </a:t>
            </a:r>
            <a:r>
              <a:rPr lang="pt-PT" dirty="0" err="1"/>
              <a:t>Cognitive</a:t>
            </a:r>
            <a:r>
              <a:rPr lang="pt-PT" dirty="0"/>
              <a:t> </a:t>
            </a:r>
            <a:r>
              <a:rPr lang="pt-PT" dirty="0" err="1"/>
              <a:t>walkthrough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4B6224-F473-3993-381D-C6056592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41612"/>
            <a:ext cx="9603275" cy="3450613"/>
          </a:xfrm>
        </p:spPr>
        <p:txBody>
          <a:bodyPr/>
          <a:lstStyle/>
          <a:p>
            <a:r>
              <a:rPr lang="pt-PT" dirty="0" err="1"/>
              <a:t>Task</a:t>
            </a:r>
            <a:r>
              <a:rPr lang="pt-PT" dirty="0"/>
              <a:t>: </a:t>
            </a:r>
            <a:r>
              <a:rPr lang="pt-PT" dirty="0" err="1"/>
              <a:t>See</a:t>
            </a:r>
            <a:r>
              <a:rPr lang="pt-PT" dirty="0"/>
              <a:t> more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about</a:t>
            </a:r>
            <a:r>
              <a:rPr lang="pt-PT" dirty="0"/>
              <a:t> </a:t>
            </a:r>
            <a:r>
              <a:rPr lang="pt-PT" dirty="0" err="1"/>
              <a:t>registering</a:t>
            </a:r>
            <a:endParaRPr lang="pt-PT" dirty="0"/>
          </a:p>
          <a:p>
            <a:r>
              <a:rPr lang="pt-PT" dirty="0" err="1"/>
              <a:t>User</a:t>
            </a:r>
            <a:r>
              <a:rPr lang="pt-PT" dirty="0"/>
              <a:t>:  </a:t>
            </a:r>
            <a:r>
              <a:rPr lang="pt-PT" dirty="0" err="1"/>
              <a:t>Any</a:t>
            </a:r>
            <a:r>
              <a:rPr lang="pt-PT" dirty="0"/>
              <a:t> </a:t>
            </a:r>
            <a:r>
              <a:rPr lang="pt-PT" dirty="0" err="1"/>
              <a:t>person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a Caixa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wants</a:t>
            </a:r>
            <a:r>
              <a:rPr lang="pt-PT" dirty="0"/>
              <a:t> to use </a:t>
            </a:r>
            <a:r>
              <a:rPr lang="pt-PT" dirty="0" err="1"/>
              <a:t>the</a:t>
            </a:r>
            <a:r>
              <a:rPr lang="pt-PT" dirty="0"/>
              <a:t> Internet </a:t>
            </a:r>
            <a:r>
              <a:rPr lang="pt-PT" dirty="0" err="1"/>
              <a:t>Banking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62053A7-28D1-CD9D-F918-17D6753E4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1278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E665A-57CB-1B6F-7375-15D4279C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Gravação de Ecrã 4">
            <a:hlinkClick r:id="" action="ppaction://media"/>
            <a:extLst>
              <a:ext uri="{FF2B5EF4-FFF2-40B4-BE49-F238E27FC236}">
                <a16:creationId xmlns:a16="http://schemas.microsoft.com/office/drawing/2014/main" id="{820328B5-FAB8-0576-A093-498CFE1391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113" y="2016125"/>
            <a:ext cx="6132512" cy="3449638"/>
          </a:xfr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CFC46F2-7092-E87D-D6EB-C4BBA85D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7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58"/>
    </mc:Choice>
    <mc:Fallback xmlns="">
      <p:transition spd="slow" advTm="31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A9E9F-34A3-B9B0-26B9-BE563F5E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Task</a:t>
            </a:r>
            <a:r>
              <a:rPr lang="pt-PT" dirty="0"/>
              <a:t> </a:t>
            </a:r>
            <a:r>
              <a:rPr lang="pt-PT" dirty="0" err="1"/>
              <a:t>analysis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442130-3927-660D-9ED2-D5FD974C4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Look for </a:t>
            </a:r>
            <a:r>
              <a:rPr lang="pt-PT" dirty="0" err="1"/>
              <a:t>the</a:t>
            </a:r>
            <a:r>
              <a:rPr lang="pt-PT" dirty="0"/>
              <a:t> “</a:t>
            </a:r>
            <a:r>
              <a:rPr lang="pt-PT" dirty="0" err="1"/>
              <a:t>Acessar</a:t>
            </a:r>
            <a:r>
              <a:rPr lang="pt-PT" dirty="0"/>
              <a:t> minha conta” </a:t>
            </a:r>
            <a:r>
              <a:rPr lang="pt-PT" dirty="0" err="1"/>
              <a:t>button</a:t>
            </a:r>
            <a:r>
              <a:rPr lang="pt-PT" dirty="0"/>
              <a:t> </a:t>
            </a:r>
          </a:p>
          <a:p>
            <a:r>
              <a:rPr lang="pt-PT" dirty="0" err="1"/>
              <a:t>Scroll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look for </a:t>
            </a:r>
            <a:r>
              <a:rPr lang="pt-PT" dirty="0" err="1"/>
              <a:t>the</a:t>
            </a:r>
            <a:r>
              <a:rPr lang="pt-PT" dirty="0"/>
              <a:t> “Senha e usuário” </a:t>
            </a:r>
            <a:r>
              <a:rPr lang="pt-PT" dirty="0" err="1"/>
              <a:t>section</a:t>
            </a:r>
            <a:endParaRPr lang="pt-PT" dirty="0"/>
          </a:p>
          <a:p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“clique aqui” link to </a:t>
            </a:r>
            <a:r>
              <a:rPr lang="pt-PT" dirty="0" err="1"/>
              <a:t>know</a:t>
            </a:r>
            <a:r>
              <a:rPr lang="pt-PT" dirty="0"/>
              <a:t> more </a:t>
            </a:r>
            <a:r>
              <a:rPr lang="pt-PT" dirty="0" err="1"/>
              <a:t>information</a:t>
            </a:r>
            <a:endParaRPr lang="pt-PT" dirty="0"/>
          </a:p>
          <a:p>
            <a:r>
              <a:rPr lang="pt-PT" dirty="0" err="1"/>
              <a:t>Check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pop-up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“clique aqui” link </a:t>
            </a:r>
            <a:r>
              <a:rPr lang="pt-PT" dirty="0" err="1"/>
              <a:t>again</a:t>
            </a:r>
            <a:endParaRPr lang="pt-PT" dirty="0"/>
          </a:p>
          <a:p>
            <a:r>
              <a:rPr lang="pt-PT" dirty="0" err="1"/>
              <a:t>Check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information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82EC24-A7B8-3F72-1245-89B3493E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2543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7698B-C4D3-AB04-97E7-28C40E42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err="1"/>
              <a:t>sTEP</a:t>
            </a:r>
            <a:r>
              <a:rPr lang="pt-PT" dirty="0"/>
              <a:t> 1 - Look for </a:t>
            </a:r>
            <a:r>
              <a:rPr lang="pt-PT" dirty="0" err="1"/>
              <a:t>the</a:t>
            </a:r>
            <a:r>
              <a:rPr lang="pt-PT" dirty="0"/>
              <a:t> “</a:t>
            </a:r>
            <a:r>
              <a:rPr lang="pt-PT" dirty="0" err="1"/>
              <a:t>Acessar</a:t>
            </a:r>
            <a:r>
              <a:rPr lang="pt-PT" dirty="0"/>
              <a:t> minha conta” </a:t>
            </a:r>
            <a:r>
              <a:rPr lang="pt-PT" dirty="0" err="1"/>
              <a:t>button</a:t>
            </a:r>
            <a:r>
              <a:rPr lang="pt-PT" dirty="0"/>
              <a:t> 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C467FD0-C4F5-95EA-6B62-817E3B8BD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Q1 - Will the user know what to do at this step?</a:t>
            </a:r>
          </a:p>
          <a:p>
            <a:r>
              <a:rPr lang="pt-PT" dirty="0" err="1"/>
              <a:t>Probably</a:t>
            </a:r>
            <a:r>
              <a:rPr lang="pt-PT" dirty="0"/>
              <a:t> </a:t>
            </a:r>
            <a:r>
              <a:rPr lang="pt-PT" dirty="0" err="1"/>
              <a:t>yes</a:t>
            </a:r>
            <a:r>
              <a:rPr lang="pt-PT" dirty="0"/>
              <a:t>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button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pretty</a:t>
            </a:r>
            <a:r>
              <a:rPr lang="pt-PT" dirty="0"/>
              <a:t> </a:t>
            </a:r>
            <a:r>
              <a:rPr lang="pt-PT" dirty="0" err="1"/>
              <a:t>visible</a:t>
            </a:r>
            <a:endParaRPr lang="pt-PT" dirty="0"/>
          </a:p>
          <a:p>
            <a:r>
              <a:rPr lang="en-US" dirty="0"/>
              <a:t>Q2 - If the user does the right thing (selects the icon), will they know that they did the right thing, and are making progress towards their goal?</a:t>
            </a:r>
          </a:p>
          <a:p>
            <a:r>
              <a:rPr lang="en-US" dirty="0"/>
              <a:t>Yes,  the new page will have information about logging in and registering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11D06F5-2462-8136-FDB8-F15E127D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591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7698B-C4D3-AB04-97E7-28C40E42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STEP 2 - </a:t>
            </a:r>
            <a:r>
              <a:rPr lang="pt-PT" dirty="0" err="1"/>
              <a:t>Scroll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look for </a:t>
            </a:r>
            <a:r>
              <a:rPr lang="pt-PT" dirty="0" err="1"/>
              <a:t>the</a:t>
            </a:r>
            <a:r>
              <a:rPr lang="pt-PT" dirty="0"/>
              <a:t> “Senha e usuário” </a:t>
            </a:r>
            <a:r>
              <a:rPr lang="pt-PT" dirty="0" err="1"/>
              <a:t>section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C467FD0-C4F5-95EA-6B62-817E3B8BD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Q1 - Will the user know what to do at this step?</a:t>
            </a:r>
          </a:p>
          <a:p>
            <a:r>
              <a:rPr lang="pt-PT" dirty="0" err="1"/>
              <a:t>Probably</a:t>
            </a:r>
            <a:r>
              <a:rPr lang="pt-PT" dirty="0"/>
              <a:t> </a:t>
            </a:r>
            <a:r>
              <a:rPr lang="pt-PT" dirty="0" err="1"/>
              <a:t>yes</a:t>
            </a:r>
            <a:r>
              <a:rPr lang="pt-PT" dirty="0"/>
              <a:t>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just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to </a:t>
            </a:r>
            <a:r>
              <a:rPr lang="pt-PT" dirty="0" err="1"/>
              <a:t>scroll</a:t>
            </a:r>
            <a:r>
              <a:rPr lang="pt-PT" dirty="0"/>
              <a:t> </a:t>
            </a:r>
            <a:r>
              <a:rPr lang="pt-PT" dirty="0" err="1"/>
              <a:t>down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page</a:t>
            </a:r>
            <a:endParaRPr lang="pt-PT" dirty="0"/>
          </a:p>
          <a:p>
            <a:r>
              <a:rPr lang="en-US" dirty="0"/>
              <a:t>Q2 - If the user does the right thing (selects the icon), will they know that they did the right thing, and are making progress towards their goal?</a:t>
            </a:r>
          </a:p>
          <a:p>
            <a:r>
              <a:rPr lang="en-US" dirty="0"/>
              <a:t>Yes,  there is a section about user and password with information about registering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11D06F5-2462-8136-FDB8-F15E127D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407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7698B-C4D3-AB04-97E7-28C40E42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STEP 3- </a:t>
            </a:r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“clique aqui” link to </a:t>
            </a:r>
            <a:r>
              <a:rPr lang="pt-PT" dirty="0" err="1"/>
              <a:t>know</a:t>
            </a:r>
            <a:r>
              <a:rPr lang="pt-PT" dirty="0"/>
              <a:t> more </a:t>
            </a:r>
            <a:r>
              <a:rPr lang="pt-PT" dirty="0" err="1"/>
              <a:t>information</a:t>
            </a: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C467FD0-C4F5-95EA-6B62-817E3B8BD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Q1 - Will the user know what to do at this step?</a:t>
            </a:r>
          </a:p>
          <a:p>
            <a:r>
              <a:rPr lang="pt-PT" dirty="0" err="1"/>
              <a:t>Yes</a:t>
            </a:r>
            <a:r>
              <a:rPr lang="pt-PT" dirty="0"/>
              <a:t>,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telling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“clique aqui” link </a:t>
            </a:r>
            <a:r>
              <a:rPr lang="pt-PT" dirty="0" err="1"/>
              <a:t>will</a:t>
            </a:r>
            <a:r>
              <a:rPr lang="pt-PT" dirty="0"/>
              <a:t> lead </a:t>
            </a:r>
            <a:r>
              <a:rPr lang="pt-PT" dirty="0" err="1"/>
              <a:t>him</a:t>
            </a:r>
            <a:r>
              <a:rPr lang="pt-PT" dirty="0"/>
              <a:t> to more </a:t>
            </a:r>
            <a:r>
              <a:rPr lang="pt-PT" dirty="0" err="1"/>
              <a:t>information</a:t>
            </a:r>
            <a:endParaRPr lang="pt-PT" dirty="0"/>
          </a:p>
          <a:p>
            <a:r>
              <a:rPr lang="en-US" dirty="0"/>
              <a:t>Q2 - If the user does the right thing (selects the icon), will they know that they did the right thing, and are making progress towards their goal?</a:t>
            </a:r>
          </a:p>
          <a:p>
            <a:r>
              <a:rPr lang="en-US" dirty="0"/>
              <a:t>Maybe, because the user will not be redirected to the pop up that will open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11D06F5-2462-8136-FDB8-F15E127D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9447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7698B-C4D3-AB04-97E7-28C40E42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Step 4- </a:t>
            </a:r>
            <a:r>
              <a:rPr lang="en-US" dirty="0"/>
              <a:t>Check the pop-up and click on the “clique </a:t>
            </a:r>
            <a:r>
              <a:rPr lang="en-US" dirty="0" err="1"/>
              <a:t>aqui</a:t>
            </a:r>
            <a:r>
              <a:rPr lang="en-US" dirty="0"/>
              <a:t>” link again</a:t>
            </a:r>
            <a:br>
              <a:rPr lang="en-US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C467FD0-C4F5-95EA-6B62-817E3B8BD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Q1 - Will the user know what to do at this step?</a:t>
            </a:r>
          </a:p>
          <a:p>
            <a:r>
              <a:rPr lang="pt-PT" dirty="0" err="1"/>
              <a:t>Yes</a:t>
            </a:r>
            <a:r>
              <a:rPr lang="pt-PT" dirty="0"/>
              <a:t>,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telling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“clique aqui” link </a:t>
            </a:r>
            <a:r>
              <a:rPr lang="pt-PT" dirty="0" err="1"/>
              <a:t>will</a:t>
            </a:r>
            <a:r>
              <a:rPr lang="pt-PT" dirty="0"/>
              <a:t> lead </a:t>
            </a:r>
            <a:r>
              <a:rPr lang="pt-PT" dirty="0" err="1"/>
              <a:t>him</a:t>
            </a:r>
            <a:r>
              <a:rPr lang="pt-PT" dirty="0"/>
              <a:t> to more </a:t>
            </a:r>
            <a:r>
              <a:rPr lang="pt-PT" dirty="0" err="1"/>
              <a:t>information</a:t>
            </a:r>
            <a:endParaRPr lang="pt-PT" dirty="0"/>
          </a:p>
          <a:p>
            <a:r>
              <a:rPr lang="en-US" dirty="0"/>
              <a:t>Q2 - If the user does the right thing (selects the icon), will they know that they did the right thing, and are making progress towards their goal?</a:t>
            </a:r>
          </a:p>
          <a:p>
            <a:r>
              <a:rPr lang="en-US" dirty="0"/>
              <a:t>No, because the user will be redirected to the main page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11D06F5-2462-8136-FDB8-F15E127D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855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867CC-8154-636A-8A6A-6428DA0C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sz="6000" dirty="0" err="1"/>
              <a:t>cONTEXT</a:t>
            </a:r>
            <a:endParaRPr lang="pt-PT" sz="6000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081E7E8-88B2-46D9-346E-2083D23C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Caixa Econômica Federal </a:t>
            </a:r>
            <a:r>
              <a:rPr lang="pt-PT" sz="2800" dirty="0" err="1"/>
              <a:t>is</a:t>
            </a:r>
            <a:r>
              <a:rPr lang="pt-PT" sz="2800" dirty="0"/>
              <a:t> a </a:t>
            </a:r>
            <a:r>
              <a:rPr lang="pt-PT" sz="2800" dirty="0" err="1"/>
              <a:t>brazilian</a:t>
            </a:r>
            <a:r>
              <a:rPr lang="pt-PT" sz="2800" dirty="0"/>
              <a:t> </a:t>
            </a:r>
            <a:r>
              <a:rPr lang="pt-PT" sz="2800" dirty="0" err="1"/>
              <a:t>public</a:t>
            </a:r>
            <a:r>
              <a:rPr lang="pt-PT" sz="2800" dirty="0"/>
              <a:t> </a:t>
            </a:r>
            <a:r>
              <a:rPr lang="pt-PT" sz="2800" dirty="0" err="1"/>
              <a:t>bank</a:t>
            </a:r>
            <a:r>
              <a:rPr lang="pt-PT" sz="2800" dirty="0"/>
              <a:t> </a:t>
            </a:r>
            <a:r>
              <a:rPr lang="pt-PT" sz="2800" dirty="0" err="1"/>
              <a:t>and</a:t>
            </a:r>
            <a:r>
              <a:rPr lang="pt-PT" sz="2800" dirty="0"/>
              <a:t> </a:t>
            </a:r>
            <a:r>
              <a:rPr lang="pt-PT" sz="2800" dirty="0" err="1"/>
              <a:t>its</a:t>
            </a:r>
            <a:r>
              <a:rPr lang="pt-PT" sz="2800" dirty="0"/>
              <a:t> website </a:t>
            </a:r>
            <a:r>
              <a:rPr lang="pt-PT" sz="2800" dirty="0" err="1"/>
              <a:t>allow</a:t>
            </a:r>
            <a:r>
              <a:rPr lang="pt-PT" sz="2800" dirty="0"/>
              <a:t> </a:t>
            </a:r>
            <a:r>
              <a:rPr lang="pt-PT" sz="2800" dirty="0" err="1"/>
              <a:t>users</a:t>
            </a:r>
            <a:r>
              <a:rPr lang="pt-PT" sz="2800" dirty="0"/>
              <a:t> to do </a:t>
            </a:r>
            <a:r>
              <a:rPr lang="pt-PT" sz="2800" dirty="0" err="1"/>
              <a:t>their</a:t>
            </a:r>
            <a:r>
              <a:rPr lang="pt-PT" sz="2800" dirty="0"/>
              <a:t> </a:t>
            </a:r>
            <a:r>
              <a:rPr lang="pt-PT" sz="2800" dirty="0" err="1"/>
              <a:t>daily</a:t>
            </a:r>
            <a:r>
              <a:rPr lang="pt-PT" sz="2800" dirty="0"/>
              <a:t> financial </a:t>
            </a:r>
            <a:r>
              <a:rPr lang="pt-PT" sz="2800" dirty="0" err="1"/>
              <a:t>operations</a:t>
            </a:r>
            <a:endParaRPr lang="pt-PT" sz="2800" dirty="0"/>
          </a:p>
          <a:p>
            <a:r>
              <a:rPr lang="pt-PT" sz="2800" dirty="0" err="1"/>
              <a:t>We</a:t>
            </a:r>
            <a:r>
              <a:rPr lang="pt-PT" sz="2800" dirty="0"/>
              <a:t> </a:t>
            </a:r>
            <a:r>
              <a:rPr lang="pt-PT" sz="2800" dirty="0" err="1"/>
              <a:t>chose</a:t>
            </a:r>
            <a:r>
              <a:rPr lang="pt-PT" sz="2800" dirty="0"/>
              <a:t> </a:t>
            </a:r>
            <a:r>
              <a:rPr lang="pt-PT" sz="2800" dirty="0" err="1"/>
              <a:t>this</a:t>
            </a:r>
            <a:r>
              <a:rPr lang="pt-PT" sz="2800" dirty="0"/>
              <a:t> website </a:t>
            </a:r>
            <a:r>
              <a:rPr lang="pt-PT" sz="2800" dirty="0" err="1"/>
              <a:t>because</a:t>
            </a:r>
            <a:r>
              <a:rPr lang="pt-PT" sz="2800" dirty="0"/>
              <a:t> </a:t>
            </a:r>
            <a:r>
              <a:rPr lang="pt-PT" sz="2800" dirty="0" err="1"/>
              <a:t>our</a:t>
            </a:r>
            <a:r>
              <a:rPr lang="pt-PT" sz="2800" dirty="0"/>
              <a:t> </a:t>
            </a:r>
            <a:r>
              <a:rPr lang="pt-PT" sz="2800" dirty="0" err="1"/>
              <a:t>families</a:t>
            </a:r>
            <a:r>
              <a:rPr lang="pt-PT" sz="2800" dirty="0"/>
              <a:t> </a:t>
            </a:r>
            <a:r>
              <a:rPr lang="pt-PT" sz="2800" dirty="0" err="1"/>
              <a:t>have</a:t>
            </a:r>
            <a:r>
              <a:rPr lang="pt-PT" sz="2800" dirty="0"/>
              <a:t> to use </a:t>
            </a:r>
            <a:r>
              <a:rPr lang="pt-PT" sz="2800" dirty="0" err="1"/>
              <a:t>this</a:t>
            </a:r>
            <a:r>
              <a:rPr lang="pt-PT" sz="2800" dirty="0"/>
              <a:t> website </a:t>
            </a:r>
            <a:r>
              <a:rPr lang="pt-PT" sz="2800" dirty="0" err="1"/>
              <a:t>and</a:t>
            </a:r>
            <a:r>
              <a:rPr lang="pt-PT" sz="2800" dirty="0"/>
              <a:t> </a:t>
            </a:r>
            <a:r>
              <a:rPr lang="pt-PT" sz="2800" dirty="0" err="1"/>
              <a:t>they</a:t>
            </a:r>
            <a:r>
              <a:rPr lang="pt-PT" sz="2800" dirty="0"/>
              <a:t> </a:t>
            </a:r>
            <a:r>
              <a:rPr lang="pt-PT" sz="2800" dirty="0" err="1"/>
              <a:t>constantly</a:t>
            </a:r>
            <a:r>
              <a:rPr lang="pt-PT" sz="2800" dirty="0"/>
              <a:t> </a:t>
            </a:r>
            <a:r>
              <a:rPr lang="pt-PT" sz="2800" dirty="0" err="1"/>
              <a:t>have</a:t>
            </a:r>
            <a:r>
              <a:rPr lang="pt-PT" sz="2800" dirty="0"/>
              <a:t> </a:t>
            </a:r>
            <a:r>
              <a:rPr lang="pt-PT" sz="2800" dirty="0" err="1"/>
              <a:t>problems</a:t>
            </a:r>
            <a:r>
              <a:rPr lang="pt-PT" sz="2800" dirty="0"/>
              <a:t>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10385E-0701-FF70-6B37-8FE7D11A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780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0CCF6-B607-DED6-57AA-F107E333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5400" dirty="0" err="1"/>
              <a:t>Goal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3D62779-F056-41AB-227A-8BB8FC0E2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 err="1"/>
              <a:t>Evaluate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system</a:t>
            </a:r>
            <a:r>
              <a:rPr lang="pt-PT" dirty="0"/>
              <a:t> </a:t>
            </a:r>
            <a:r>
              <a:rPr lang="pt-PT" dirty="0" err="1"/>
              <a:t>usability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Heuristic</a:t>
            </a:r>
            <a:r>
              <a:rPr lang="pt-PT" dirty="0"/>
              <a:t> </a:t>
            </a:r>
            <a:r>
              <a:rPr lang="pt-PT" dirty="0" err="1"/>
              <a:t>Evaluation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Cognitive</a:t>
            </a:r>
            <a:r>
              <a:rPr lang="pt-PT" dirty="0"/>
              <a:t> </a:t>
            </a:r>
            <a:r>
              <a:rPr lang="pt-PT" dirty="0" err="1"/>
              <a:t>Walkthrough</a:t>
            </a:r>
            <a:endParaRPr lang="pt-PT" dirty="0"/>
          </a:p>
          <a:p>
            <a:r>
              <a:rPr lang="en-US" dirty="0"/>
              <a:t>Heuristic evaluation and Cognitive Walkthrough are an usability inspection methods used to evaluate the user interface (UI) design of a digital product or system, such as a website, mobile app, or software application.</a:t>
            </a:r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0FC6C2E-8CBD-9DAD-D9D5-566A4017F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556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97B86-70E7-5F60-EB94-6B502F8A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Heuristics</a:t>
            </a:r>
            <a:r>
              <a:rPr lang="pt-PT" dirty="0"/>
              <a:t> AND rating </a:t>
            </a:r>
            <a:r>
              <a:rPr lang="pt-PT" dirty="0" err="1"/>
              <a:t>scale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E30FF8-1DEB-EC4E-EB24-8742A55C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Visibility of system status</a:t>
            </a:r>
          </a:p>
          <a:p>
            <a:r>
              <a:rPr lang="en-US" dirty="0"/>
              <a:t>Match between system and the real world</a:t>
            </a:r>
          </a:p>
          <a:p>
            <a:r>
              <a:rPr lang="en-US" dirty="0"/>
              <a:t>User control and freedom</a:t>
            </a:r>
          </a:p>
          <a:p>
            <a:r>
              <a:rPr lang="en-US" dirty="0"/>
              <a:t>Consistency and standards</a:t>
            </a:r>
          </a:p>
          <a:p>
            <a:r>
              <a:rPr lang="en-US" dirty="0"/>
              <a:t>Error prevention</a:t>
            </a:r>
          </a:p>
          <a:p>
            <a:r>
              <a:rPr lang="en-US" dirty="0"/>
              <a:t>Recognition rather than recall</a:t>
            </a:r>
          </a:p>
          <a:p>
            <a:r>
              <a:rPr lang="en-US" dirty="0"/>
              <a:t>Flexibility and efficiency of use</a:t>
            </a:r>
          </a:p>
          <a:p>
            <a:r>
              <a:rPr lang="en-US" dirty="0"/>
              <a:t>Aesthetic and minimalist design</a:t>
            </a:r>
          </a:p>
          <a:p>
            <a:r>
              <a:rPr lang="en-US" dirty="0"/>
              <a:t>Help users recognize, diagnose, and recover from errors</a:t>
            </a:r>
          </a:p>
          <a:p>
            <a:r>
              <a:rPr lang="en-US" dirty="0"/>
              <a:t>Help and documentation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8F98D87-D7AB-62C5-4E7F-C3E4C133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4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D39982-31FB-EDBB-71AD-9507C93AE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686" y="2891289"/>
            <a:ext cx="693516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4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FEC14-9DB0-33C5-D9A2-3020613C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075" y="407704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pt-PT" sz="4000" dirty="0" err="1"/>
              <a:t>Problems</a:t>
            </a:r>
            <a:r>
              <a:rPr lang="pt-PT" dirty="0"/>
              <a:t> </a:t>
            </a:r>
            <a:r>
              <a:rPr lang="pt-PT" sz="4000" dirty="0" err="1"/>
              <a:t>found</a:t>
            </a:r>
            <a:endParaRPr lang="pt-PT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7ABF141-9E2A-1592-EC29-EDDBD6782B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712268"/>
              </p:ext>
            </p:extLst>
          </p:nvPr>
        </p:nvGraphicFramePr>
        <p:xfrm>
          <a:off x="1452075" y="1456939"/>
          <a:ext cx="9604374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729">
                  <a:extLst>
                    <a:ext uri="{9D8B030D-6E8A-4147-A177-3AD203B41FA5}">
                      <a16:colId xmlns:a16="http://schemas.microsoft.com/office/drawing/2014/main" val="690010178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52809551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258895833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3029325970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3207520029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3812057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 err="1"/>
                        <a:t>Name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Usability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Principle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Marco’s</a:t>
                      </a:r>
                      <a:r>
                        <a:rPr lang="pt-PT" dirty="0"/>
                        <a:t>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Patrícia’s</a:t>
                      </a:r>
                      <a:r>
                        <a:rPr lang="pt-PT" dirty="0"/>
                        <a:t>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 err="1"/>
                        <a:t>Bruno’s</a:t>
                      </a:r>
                      <a:r>
                        <a:rPr lang="pt-PT" dirty="0"/>
                        <a:t>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Median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2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err="1"/>
                        <a:t>English</a:t>
                      </a:r>
                      <a:endParaRPr lang="pt-PT" dirty="0"/>
                    </a:p>
                    <a:p>
                      <a:r>
                        <a:rPr lang="pt-PT" dirty="0" err="1"/>
                        <a:t>Translation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Consistency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and</a:t>
                      </a:r>
                      <a:r>
                        <a:rPr lang="pt-PT" dirty="0"/>
                        <a:t>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8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err="1"/>
                        <a:t>Sign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Language</a:t>
                      </a:r>
                      <a:r>
                        <a:rPr lang="pt-PT" dirty="0"/>
                        <a:t> Translator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Match </a:t>
                      </a:r>
                      <a:r>
                        <a:rPr lang="pt-PT" dirty="0" err="1"/>
                        <a:t>between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system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and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the</a:t>
                      </a:r>
                      <a:r>
                        <a:rPr lang="pt-PT" dirty="0"/>
                        <a:t> real </a:t>
                      </a:r>
                      <a:r>
                        <a:rPr lang="pt-PT" dirty="0" err="1"/>
                        <a:t>world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14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err="1"/>
                        <a:t>Menu’s</a:t>
                      </a:r>
                      <a:r>
                        <a:rPr lang="pt-PT" dirty="0"/>
                        <a:t> 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 err="1"/>
                        <a:t>Visibility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of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System</a:t>
                      </a:r>
                      <a:r>
                        <a:rPr lang="pt-PT" dirty="0"/>
                        <a:t>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87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err="1"/>
                        <a:t>Tools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Icon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Visibility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of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System</a:t>
                      </a:r>
                      <a:r>
                        <a:rPr lang="pt-PT" dirty="0"/>
                        <a:t>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00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 err="1"/>
                        <a:t>Computer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Registration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Visibility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of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System</a:t>
                      </a:r>
                      <a:r>
                        <a:rPr lang="pt-PT" dirty="0"/>
                        <a:t>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149796"/>
                  </a:ext>
                </a:extLst>
              </a:tr>
            </a:tbl>
          </a:graphicData>
        </a:graphic>
      </p:graphicFrame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CC5136F-F0CF-2F79-8DF0-90C29F98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650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FEC14-9DB0-33C5-D9A2-3020613C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075" y="407704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pt-PT" sz="4000" dirty="0" err="1"/>
              <a:t>Problems</a:t>
            </a:r>
            <a:r>
              <a:rPr lang="pt-PT" dirty="0"/>
              <a:t> </a:t>
            </a:r>
            <a:r>
              <a:rPr lang="pt-PT" sz="4000" dirty="0" err="1"/>
              <a:t>found</a:t>
            </a:r>
            <a:endParaRPr lang="pt-PT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7ABF141-9E2A-1592-EC29-EDDBD6782B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835326"/>
              </p:ext>
            </p:extLst>
          </p:nvPr>
        </p:nvGraphicFramePr>
        <p:xfrm>
          <a:off x="1544128" y="1278003"/>
          <a:ext cx="9512321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676">
                  <a:extLst>
                    <a:ext uri="{9D8B030D-6E8A-4147-A177-3AD203B41FA5}">
                      <a16:colId xmlns:a16="http://schemas.microsoft.com/office/drawing/2014/main" val="690010178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52809551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258895833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3029325970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3207520029"/>
                    </a:ext>
                  </a:extLst>
                </a:gridCol>
                <a:gridCol w="1600729">
                  <a:extLst>
                    <a:ext uri="{9D8B030D-6E8A-4147-A177-3AD203B41FA5}">
                      <a16:colId xmlns:a16="http://schemas.microsoft.com/office/drawing/2014/main" val="3812057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dirty="0" err="1"/>
                        <a:t>Name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Usability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Principle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Marco’s</a:t>
                      </a:r>
                      <a:r>
                        <a:rPr lang="pt-PT" dirty="0"/>
                        <a:t>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Patrícia’s</a:t>
                      </a:r>
                      <a:r>
                        <a:rPr lang="pt-PT" dirty="0"/>
                        <a:t>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 err="1"/>
                        <a:t>Bruno’s</a:t>
                      </a:r>
                      <a:r>
                        <a:rPr lang="pt-PT" dirty="0"/>
                        <a:t> 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Median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2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 err="1"/>
                        <a:t>Search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on</a:t>
                      </a:r>
                      <a:r>
                        <a:rPr lang="pt-PT" dirty="0"/>
                        <a:t> Download </a:t>
                      </a:r>
                      <a:r>
                        <a:rPr lang="pt-PT" dirty="0" err="1"/>
                        <a:t>Page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 err="1"/>
                        <a:t>Consistency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and</a:t>
                      </a:r>
                      <a:r>
                        <a:rPr lang="pt-PT" dirty="0"/>
                        <a:t>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8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QR </a:t>
                      </a:r>
                      <a:r>
                        <a:rPr lang="pt-PT" dirty="0" err="1"/>
                        <a:t>Code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 users recognize, diagnose, and recover from errors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14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Access Internet </a:t>
                      </a:r>
                      <a:r>
                        <a:rPr lang="pt-PT" dirty="0" err="1"/>
                        <a:t>Banking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Help users recognize, diagnose, and recover from errors</a:t>
                      </a:r>
                      <a:endParaRPr lang="pt-P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877745"/>
                  </a:ext>
                </a:extLst>
              </a:tr>
            </a:tbl>
          </a:graphicData>
        </a:graphic>
      </p:graphicFrame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A6018BF-139A-4895-E3A9-B5955835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270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1F8B0-9178-1784-B614-4F3F5043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dirty="0" err="1"/>
              <a:t>EnGLish</a:t>
            </a:r>
            <a:r>
              <a:rPr lang="pt-PT" dirty="0"/>
              <a:t> </a:t>
            </a:r>
            <a:r>
              <a:rPr lang="pt-PT" dirty="0" err="1"/>
              <a:t>Translation</a:t>
            </a:r>
            <a:br>
              <a:rPr lang="pt-PT" dirty="0"/>
            </a:br>
            <a:br>
              <a:rPr lang="pt-PT" sz="1200" dirty="0"/>
            </a:br>
            <a:r>
              <a:rPr lang="pt-PT" sz="1200" dirty="0"/>
              <a:t>PRINCIPLE: </a:t>
            </a:r>
            <a:r>
              <a:rPr lang="pt-PT" sz="1200" dirty="0" err="1"/>
              <a:t>Consistency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standards</a:t>
            </a:r>
            <a:br>
              <a:rPr lang="pt-PT" sz="1200" dirty="0"/>
            </a:br>
            <a:r>
              <a:rPr lang="pt-PT" sz="1200" dirty="0" err="1"/>
              <a:t>Median</a:t>
            </a:r>
            <a:r>
              <a:rPr lang="pt-PT" sz="1200" dirty="0"/>
              <a:t>: 4</a:t>
            </a:r>
            <a:br>
              <a:rPr lang="pt-PT" sz="1200" dirty="0"/>
            </a:br>
            <a:endParaRPr lang="pt-PT" dirty="0"/>
          </a:p>
        </p:txBody>
      </p:sp>
      <p:pic>
        <p:nvPicPr>
          <p:cNvPr id="4" name="Gravação de Ecrã 3">
            <a:hlinkClick r:id="" action="ppaction://media"/>
            <a:extLst>
              <a:ext uri="{FF2B5EF4-FFF2-40B4-BE49-F238E27FC236}">
                <a16:creationId xmlns:a16="http://schemas.microsoft.com/office/drawing/2014/main" id="{5820CDF1-45C8-513D-7E4C-3482299585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113" y="2016125"/>
            <a:ext cx="6132512" cy="3449638"/>
          </a:xfr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95A4130-DDBE-47CA-DC32-DBC8D0C3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4114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43"/>
    </mc:Choice>
    <mc:Fallback xmlns="">
      <p:transition spd="slow" advTm="21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ECFC8-499D-C087-BD21-DD4864FC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sz="3100" dirty="0" err="1"/>
              <a:t>Sign</a:t>
            </a:r>
            <a:r>
              <a:rPr lang="pt-PT" sz="3600" dirty="0"/>
              <a:t> </a:t>
            </a:r>
            <a:r>
              <a:rPr lang="pt-PT" sz="3100" dirty="0" err="1"/>
              <a:t>Language</a:t>
            </a:r>
            <a:r>
              <a:rPr lang="pt-PT" sz="3600" dirty="0"/>
              <a:t> </a:t>
            </a:r>
            <a:r>
              <a:rPr lang="pt-PT" sz="3100" dirty="0"/>
              <a:t>Translator</a:t>
            </a:r>
            <a:br>
              <a:rPr lang="pt-PT" sz="2800" dirty="0"/>
            </a:br>
            <a:br>
              <a:rPr lang="pt-PT" sz="1200" dirty="0"/>
            </a:br>
            <a:r>
              <a:rPr lang="pt-PT" sz="1200" dirty="0" err="1"/>
              <a:t>Principle</a:t>
            </a:r>
            <a:r>
              <a:rPr lang="pt-PT" sz="1200" dirty="0"/>
              <a:t>: </a:t>
            </a:r>
            <a:r>
              <a:rPr lang="en-US" sz="1200" dirty="0"/>
              <a:t>Match between system and the real world</a:t>
            </a:r>
            <a:br>
              <a:rPr lang="en-US" sz="1200" dirty="0"/>
            </a:br>
            <a:r>
              <a:rPr lang="en-US" sz="1200" dirty="0"/>
              <a:t>median: 3</a:t>
            </a:r>
            <a:br>
              <a:rPr lang="en-US" sz="1200" dirty="0"/>
            </a:br>
            <a:br>
              <a:rPr lang="pt-PT" dirty="0"/>
            </a:br>
            <a:endParaRPr lang="pt-PT" dirty="0"/>
          </a:p>
        </p:txBody>
      </p:sp>
      <p:pic>
        <p:nvPicPr>
          <p:cNvPr id="10" name="Gravação de Ecrã 9">
            <a:hlinkClick r:id="" action="ppaction://media"/>
            <a:extLst>
              <a:ext uri="{FF2B5EF4-FFF2-40B4-BE49-F238E27FC236}">
                <a16:creationId xmlns:a16="http://schemas.microsoft.com/office/drawing/2014/main" id="{0DC39908-AEE1-7112-A667-792971BACD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6536" y="2005669"/>
            <a:ext cx="6132512" cy="3449638"/>
          </a:xfr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3A7CE6D-5E5C-A4E1-CC38-AE54FAB3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486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6"/>
    </mc:Choice>
    <mc:Fallback xmlns="">
      <p:transition spd="slow" advTm="1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7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C98F1-0606-86D6-58E0-B66938A2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PT" sz="2800" dirty="0"/>
              <a:t>QR </a:t>
            </a:r>
            <a:r>
              <a:rPr lang="pt-PT" sz="2800" dirty="0" err="1"/>
              <a:t>Code</a:t>
            </a:r>
            <a:br>
              <a:rPr lang="pt-PT" sz="2800" dirty="0"/>
            </a:br>
            <a:br>
              <a:rPr lang="pt-PT" sz="1100" dirty="0"/>
            </a:br>
            <a:r>
              <a:rPr lang="pt-PT" sz="1100" dirty="0"/>
              <a:t>PRINCIPLE: </a:t>
            </a:r>
            <a:r>
              <a:rPr lang="en-US" sz="1100" dirty="0"/>
              <a:t>Help users recognize, diagnose, and recover from errors</a:t>
            </a:r>
            <a:br>
              <a:rPr lang="en-US" sz="1100" dirty="0"/>
            </a:br>
            <a:br>
              <a:rPr lang="pt-PT" sz="1100" dirty="0"/>
            </a:br>
            <a:r>
              <a:rPr lang="pt-PT" sz="1100" dirty="0"/>
              <a:t>MEDIAN: 4</a:t>
            </a:r>
            <a:endParaRPr lang="pt-PT" sz="2800" dirty="0"/>
          </a:p>
        </p:txBody>
      </p:sp>
      <p:pic>
        <p:nvPicPr>
          <p:cNvPr id="4" name="Gravação de Ecrã 3">
            <a:hlinkClick r:id="" action="ppaction://media"/>
            <a:extLst>
              <a:ext uri="{FF2B5EF4-FFF2-40B4-BE49-F238E27FC236}">
                <a16:creationId xmlns:a16="http://schemas.microsoft.com/office/drawing/2014/main" id="{3173F2B5-A4EC-9B86-1BB0-C529146773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404" y="2034597"/>
            <a:ext cx="6132512" cy="3449638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BD2FA9C-9558-ABE2-B60B-1C57C8544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034597"/>
            <a:ext cx="2041669" cy="3823854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DB4F54E-CFDC-6A7C-A2FF-7CC7FB11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FF2-A252-4386-96D6-EE711066595B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087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57"/>
    </mc:Choice>
    <mc:Fallback xmlns="">
      <p:transition spd="slow" advTm="12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481</TotalTime>
  <Words>851</Words>
  <Application>Microsoft Office PowerPoint</Application>
  <PresentationFormat>Ecrã Panorâmico</PresentationFormat>
  <Paragraphs>138</Paragraphs>
  <Slides>19</Slides>
  <Notes>0</Notes>
  <HiddenSlides>0</HiddenSlides>
  <MMClips>7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Galeria</vt:lpstr>
      <vt:lpstr>Human-computer Interaction Project 1 – caixa econômica federal p3 – 14/03/2023</vt:lpstr>
      <vt:lpstr>cONTEXT</vt:lpstr>
      <vt:lpstr>Goal</vt:lpstr>
      <vt:lpstr>Heuristics AND rating scale</vt:lpstr>
      <vt:lpstr>Problems found</vt:lpstr>
      <vt:lpstr>Problems found</vt:lpstr>
      <vt:lpstr>EnGLish Translation  PRINCIPLE: Consistency and standards Median: 4 </vt:lpstr>
      <vt:lpstr>Sign Language Translator  Principle: Match between system and the real world median: 3  </vt:lpstr>
      <vt:lpstr>QR Code  PRINCIPLE: Help users recognize, diagnose, and recover from errors  MEDIAN: 4</vt:lpstr>
      <vt:lpstr>Access Internet Banking  Principle: Help users recognize, diagnose, and recover from errors Median: 4 </vt:lpstr>
      <vt:lpstr>SEARCH ON DOWNLOAD PAGE  principle: Consistency and standards  median: 3</vt:lpstr>
      <vt:lpstr>Computer registration  PRINCIPLE: Visibility of System Status MEDIAN : 2   </vt:lpstr>
      <vt:lpstr>Streamlined Cognitive walkthrough</vt:lpstr>
      <vt:lpstr>Apresentação do PowerPoint</vt:lpstr>
      <vt:lpstr>Task analysis</vt:lpstr>
      <vt:lpstr>sTEP 1 - Look for the “Acessar minha conta” button  </vt:lpstr>
      <vt:lpstr>STEP 2 - Scroll down the page and look for the “Senha e usuário” section </vt:lpstr>
      <vt:lpstr>STEP 3- Click on the “clique aqui” link to know more information  </vt:lpstr>
      <vt:lpstr>Step 4- Check the pop-up and click on the “clique aqui” link again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Human-computer Interaction Project 1 – caixa econômica federal</dc:title>
  <dc:creator>Bruno Lins</dc:creator>
  <cp:lastModifiedBy>Bruno Lins</cp:lastModifiedBy>
  <cp:revision>5</cp:revision>
  <dcterms:created xsi:type="dcterms:W3CDTF">2023-03-11T16:29:32Z</dcterms:created>
  <dcterms:modified xsi:type="dcterms:W3CDTF">2023-03-14T10:04:55Z</dcterms:modified>
</cp:coreProperties>
</file>